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9" r:id="rId2"/>
    <p:sldId id="264" r:id="rId3"/>
    <p:sldId id="257" r:id="rId4"/>
    <p:sldId id="267" r:id="rId5"/>
    <p:sldId id="270" r:id="rId6"/>
    <p:sldId id="259" r:id="rId7"/>
    <p:sldId id="260" r:id="rId8"/>
    <p:sldId id="265" r:id="rId9"/>
    <p:sldId id="258" r:id="rId10"/>
    <p:sldId id="262" r:id="rId11"/>
    <p:sldId id="266" r:id="rId12"/>
    <p:sldId id="26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B"/>
    <a:srgbClr val="4D99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693E9-2E4A-4326-9146-44073A0AFD62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43950-3790-4C3D-ABB7-7EC6F9C301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5985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43950-3790-4C3D-ABB7-7EC6F9C301C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5054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an overview of our system architecture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43950-3790-4C3D-ABB7-7EC6F9C301C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906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a placeholder video – to record a video on chrome download the nimbus chrome extension – its really good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43950-3790-4C3D-ABB7-7EC6F9C301C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173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Change image to actual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43950-3790-4C3D-ABB7-7EC6F9C301C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539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943950-3790-4C3D-ABB7-7EC6F9C301C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661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17606-7612-4CBA-8835-EB8DA25E2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1E75C-F949-41E4-9351-2D7A5B77B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3AC0A-29E4-4B47-98CE-D6FC5AA2E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DA165-4557-42E4-9576-0B68EC05B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A05B5-FF5B-430D-B43D-6230F24D0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87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39400-4FB4-4C01-ABEC-672C3552B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DD1B0D-94AE-410E-BC54-361331E2B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83F7E-FA78-434E-9F23-FE0FDDE1F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FFA30-3C8E-4498-A373-C06B45E26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3D6D1-442A-45AF-A8D0-7653BDB28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58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6DEFE5-6A98-4926-BADA-14497B4D41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CFE47-791A-48BD-BE81-1182E38D0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E8024-4661-4948-83FA-4BC374B64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2807F-36A1-4089-82B5-45AE58E48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1656C-CBE5-4A1E-90E9-8A09E0EF1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6420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C2FD7-875A-44F4-8766-63379B121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EA112-32AA-47CA-BF64-F22F08EC8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2382A-CFD4-43DB-A0C9-77EB43A11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C46EC-C135-40D3-B51B-1880EE87E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91691-2670-461E-846F-EB6BCAC9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328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4E813-FB64-4B8A-9FE1-4B87D9190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B9A44A-98FA-4943-A9C9-6B0946EE9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D9679-292E-4CDB-A0B7-10D30B098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91A15-039A-4EE8-9CD5-2DB3EA7D1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5632C-B8AE-456B-88A4-144DA1BE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9337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30E8D-FBB8-44FE-AC11-BADB8B100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70EB-4398-41AE-8A5E-80467ECA0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115EDA-0A00-4780-8167-DC5DD189C5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589F5D-BEE3-4F2F-9AB6-062D62E95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8BA37-CA59-4083-9490-B30F84477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CF8A9-FC28-46D9-977F-D4FC1BD2B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033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F92C-AE7A-4428-8887-6670127F8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6D241-E761-4096-A567-EC7137D46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3E534-88AC-4910-B022-BC60C88F3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CAAA15-93FE-4DDA-B126-F7C90554EF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D6D725-1132-426C-A42D-DDCEB0EE63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C06D4E-BAAF-491E-A46E-C590D5AE8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5EFA96-B67E-4FFF-861A-B67FE1937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0A4B75-C8D8-41DF-B90C-7560BF08E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833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FC4A1-3863-4B28-89B4-F93A364C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EB9C1A-7E3A-4393-8613-83A1C13D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117C1-82AC-4E49-909F-755B6A062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B32EF-3252-4488-ABB5-02F7FB0A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25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CFA17-1DD2-4D22-B490-5BD57FFB6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323652-36D6-4CA0-A138-9F2C1D58C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89FDAC-BD86-4A81-B1DB-BE42BD0D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664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C3998-4D7A-4615-90BA-98B48BCFB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E807E-A1B0-4017-9B2E-13B0DD59B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1964D3-81C0-4C3E-9E41-D43C0EACCC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56807-3F83-4D4E-998F-250BC82E3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6EDC7-B819-4A17-9C20-0615D1C03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70BD2-5C29-42F5-BA98-71B6E34C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57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EFA4-3666-4720-BD3C-DB209D997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A1AD3-0170-4807-8DE4-5A5D3711F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ADFCE1-470F-4E5A-B81C-1E441E4B16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D8C65-611B-4AC4-9AED-A5BBC2354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4A301-B779-4FE6-AFD4-A4963A9EC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49DC3-6984-4902-A641-D9501712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24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8A515A-1228-4E7E-AA32-AFCC67F5E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148E3-FE05-4B69-B1E2-532F20E1C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70A34-424A-438B-916B-3FEB686D1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C03EF-56C8-49FB-84D5-E953FB896614}" type="datetimeFigureOut">
              <a:rPr lang="en-GB" smtClean="0"/>
              <a:t>02/10/2019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8FC24-28EE-485E-8E11-4D46112D87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A431A-6038-4B5A-A292-C8085FA0A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699BF-1E04-4CC3-AE54-9F8DB3B29AC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76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Please Read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>
            <a:normAutofit fontScale="92500"/>
          </a:bodyPr>
          <a:lstStyle/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Use Segoe UI as font and keep font sizing the same as this slide</a:t>
            </a:r>
          </a:p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Do not over fill slide with text </a:t>
            </a:r>
          </a:p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Layout must be consistent with THIS slide format use </a:t>
            </a:r>
            <a:r>
              <a:rPr lang="en-GB" dirty="0" err="1">
                <a:latin typeface="Segoe UI" panose="020B0502040204020203" pitchFamily="34" charset="0"/>
                <a:cs typeface="Segoe UI" panose="020B0502040204020203" pitchFamily="34" charset="0"/>
              </a:rPr>
              <a:t>ctrl+d</a:t>
            </a: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 to duplicate this slide </a:t>
            </a:r>
          </a:p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Relevant content only please</a:t>
            </a:r>
          </a:p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We have a 15 minute slot for presentation – but we may need time for set up and demo so this should be considered in timings</a:t>
            </a:r>
          </a:p>
          <a:p>
            <a:pPr marL="514350" indent="-514350">
              <a:buAutoNum type="arabicPeriod"/>
            </a:pPr>
            <a:r>
              <a:rPr lang="en-GB" dirty="0">
                <a:latin typeface="Segoe UI" panose="020B0502040204020203" pitchFamily="34" charset="0"/>
                <a:cs typeface="Segoe UI" panose="020B0502040204020203" pitchFamily="34" charset="0"/>
              </a:rPr>
              <a:t>Current slides are NOT final (some may just be outlines) please add any changes</a:t>
            </a:r>
          </a:p>
          <a:p>
            <a:pPr marL="514350" indent="-514350">
              <a:buFont typeface="+mj-lt"/>
              <a:buAutoNum type="arabicPeriod"/>
            </a:pP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</p:spTree>
    <p:extLst>
      <p:ext uri="{BB962C8B-B14F-4D97-AF65-F5344CB8AC3E}">
        <p14:creationId xmlns:p14="http://schemas.microsoft.com/office/powerpoint/2010/main" val="3337360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985C6D1-405F-402B-BCB4-76A213812D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" name="screencast-localhost_4200-2019.09.24-01_01_23">
            <a:hlinkClick r:id="" action="ppaction://media"/>
            <a:extLst>
              <a:ext uri="{FF2B5EF4-FFF2-40B4-BE49-F238E27FC236}">
                <a16:creationId xmlns:a16="http://schemas.microsoft.com/office/drawing/2014/main" id="{F6DA6FE5-67A4-4FD5-ADF7-35DB83737890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584203"/>
            <a:ext cx="12191718" cy="5333997"/>
          </a:xfrm>
        </p:spPr>
      </p:pic>
    </p:spTree>
    <p:extLst>
      <p:ext uri="{BB962C8B-B14F-4D97-AF65-F5344CB8AC3E}">
        <p14:creationId xmlns:p14="http://schemas.microsoft.com/office/powerpoint/2010/main" val="53079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User Evaluation 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/>
          <a:lstStyle/>
          <a:p>
            <a:r>
              <a:rPr lang="en-GB" dirty="0"/>
              <a:t>Two types of testing:</a:t>
            </a:r>
          </a:p>
          <a:p>
            <a:pPr lvl="1"/>
            <a:r>
              <a:rPr lang="en-GB" dirty="0"/>
              <a:t>System usability scale</a:t>
            </a:r>
          </a:p>
          <a:p>
            <a:pPr lvl="2"/>
            <a:r>
              <a:rPr lang="en-GB" dirty="0"/>
              <a:t>A simple overall check of a sites friendliness to new users without instruction</a:t>
            </a:r>
          </a:p>
          <a:p>
            <a:pPr lvl="2"/>
            <a:r>
              <a:rPr lang="en-GB" dirty="0"/>
              <a:t>Comparable data to other websites and useable continuing metric for retests of your sites readability </a:t>
            </a:r>
          </a:p>
          <a:p>
            <a:pPr lvl="1"/>
            <a:r>
              <a:rPr lang="en-GB" dirty="0"/>
              <a:t>Task testing using the NASA-TLX</a:t>
            </a:r>
          </a:p>
          <a:p>
            <a:pPr lvl="2"/>
            <a:r>
              <a:rPr lang="en-GB" dirty="0"/>
              <a:t>A more specific and difficult test requiring users to complete task that provides much more focused data on the site usability and complexity</a:t>
            </a:r>
          </a:p>
          <a:p>
            <a:pPr lvl="2"/>
            <a:r>
              <a:rPr lang="en-GB" dirty="0"/>
              <a:t>The NASA-TLX scale is a simple scale for evaluating any project that has reputable example in computing</a:t>
            </a:r>
          </a:p>
          <a:p>
            <a:pPr lvl="2"/>
            <a:r>
              <a:rPr lang="en-GB" dirty="0"/>
              <a:t>More specifically shows what areas you are lacking in</a:t>
            </a:r>
          </a:p>
          <a:p>
            <a:pPr marL="0" indent="0">
              <a:buNone/>
            </a:pPr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</p:spTree>
    <p:extLst>
      <p:ext uri="{BB962C8B-B14F-4D97-AF65-F5344CB8AC3E}">
        <p14:creationId xmlns:p14="http://schemas.microsoft.com/office/powerpoint/2010/main" val="2641729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Future work &amp; next steps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/>
          <a:lstStyle/>
          <a:p>
            <a:r>
              <a:rPr lang="en-GB" dirty="0"/>
              <a:t>Really pleased with current work and methodologies</a:t>
            </a:r>
          </a:p>
          <a:p>
            <a:endParaRPr lang="en-GB" dirty="0"/>
          </a:p>
          <a:p>
            <a:r>
              <a:rPr lang="en-GB" dirty="0"/>
              <a:t>Future expansions for this work</a:t>
            </a:r>
          </a:p>
          <a:p>
            <a:pPr lvl="1"/>
            <a:r>
              <a:rPr lang="en-GB" dirty="0"/>
              <a:t>Admin functionality </a:t>
            </a:r>
          </a:p>
          <a:p>
            <a:pPr lvl="1"/>
            <a:r>
              <a:rPr lang="en-GB" dirty="0"/>
              <a:t>Increased website security for external hosting</a:t>
            </a:r>
          </a:p>
          <a:p>
            <a:pPr lvl="1"/>
            <a:r>
              <a:rPr lang="en-GB" dirty="0"/>
              <a:t>Data prediction through machine learning 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</p:spTree>
    <p:extLst>
      <p:ext uri="{BB962C8B-B14F-4D97-AF65-F5344CB8AC3E}">
        <p14:creationId xmlns:p14="http://schemas.microsoft.com/office/powerpoint/2010/main" val="3994693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F4C777-46EB-42EC-8380-B4007204F03C}"/>
              </a:ext>
            </a:extLst>
          </p:cNvPr>
          <p:cNvSpPr/>
          <p:nvPr/>
        </p:nvSpPr>
        <p:spPr>
          <a:xfrm>
            <a:off x="0" y="0"/>
            <a:ext cx="12192000" cy="5928363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2490" y="2698756"/>
            <a:ext cx="2827020" cy="730244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Questions?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</p:spTree>
    <p:extLst>
      <p:ext uri="{BB962C8B-B14F-4D97-AF65-F5344CB8AC3E}">
        <p14:creationId xmlns:p14="http://schemas.microsoft.com/office/powerpoint/2010/main" val="2770181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F4C777-46EB-42EC-8380-B4007204F03C}"/>
              </a:ext>
            </a:extLst>
          </p:cNvPr>
          <p:cNvSpPr/>
          <p:nvPr/>
        </p:nvSpPr>
        <p:spPr>
          <a:xfrm>
            <a:off x="0" y="0"/>
            <a:ext cx="12192000" cy="5928363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00B0F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0280" y="2599059"/>
            <a:ext cx="5519420" cy="730244"/>
          </a:xfrm>
        </p:spPr>
        <p:txBody>
          <a:bodyPr>
            <a:noAutofit/>
          </a:bodyPr>
          <a:lstStyle/>
          <a:p>
            <a:r>
              <a:rPr lang="en-GB" sz="4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Industrial Team Project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3BA02945-E79F-4108-BBC3-B543341F1D9A}"/>
              </a:ext>
            </a:extLst>
          </p:cNvPr>
          <p:cNvSpPr txBox="1">
            <a:spLocks/>
          </p:cNvSpPr>
          <p:nvPr/>
        </p:nvSpPr>
        <p:spPr>
          <a:xfrm>
            <a:off x="2705100" y="3329303"/>
            <a:ext cx="6578600" cy="7302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 5 – Sarah Small, Cyril Varghese, Douglas Parkinson, Oliver Simpson, Owen Kelbie and Songlin Jin</a:t>
            </a:r>
          </a:p>
        </p:txBody>
      </p:sp>
    </p:spTree>
    <p:extLst>
      <p:ext uri="{BB962C8B-B14F-4D97-AF65-F5344CB8AC3E}">
        <p14:creationId xmlns:p14="http://schemas.microsoft.com/office/powerpoint/2010/main" val="3924008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Understanding the Problem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needs we are trying to address with this product are: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ability to find the cheapest price for a procedure/condition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ability to restrict the search based on location (either live location or based on user input)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ability to order results based either on price or distance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</p:spTree>
    <p:extLst>
      <p:ext uri="{BB962C8B-B14F-4D97-AF65-F5344CB8AC3E}">
        <p14:creationId xmlns:p14="http://schemas.microsoft.com/office/powerpoint/2010/main" val="3956157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Our Approach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5349240" cy="4351338"/>
          </a:xfrm>
        </p:spPr>
        <p:txBody>
          <a:bodyPr>
            <a:normAutofit/>
          </a:bodyPr>
          <a:lstStyle/>
          <a:p>
            <a:r>
              <a:rPr lang="en-GB" dirty="0"/>
              <a:t>Agile </a:t>
            </a:r>
            <a:r>
              <a:rPr lang="en-GB" dirty="0">
                <a:sym typeface="Wingdings" panose="05000000000000000000" pitchFamily="2" charset="2"/>
              </a:rPr>
              <a:t>methodology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3 Sprints (1 week duration)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Planning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Daily Scrum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Review 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Retrospective</a:t>
            </a:r>
            <a:endParaRPr lang="en-GB" dirty="0"/>
          </a:p>
          <a:p>
            <a:r>
              <a:rPr lang="en-GB" dirty="0"/>
              <a:t>Team Roles</a:t>
            </a:r>
          </a:p>
          <a:p>
            <a:pPr lvl="1"/>
            <a:r>
              <a:rPr lang="en-GB" dirty="0"/>
              <a:t>Team Leader</a:t>
            </a:r>
          </a:p>
          <a:p>
            <a:pPr lvl="1"/>
            <a:r>
              <a:rPr lang="en-GB" dirty="0"/>
              <a:t>Team divided into frontend and backend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D81243-251C-4051-9940-690E5A4E3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720" y="1968645"/>
            <a:ext cx="5349240" cy="344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Tools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7198360" cy="435133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Pivotal tracker – Agile project management</a:t>
            </a:r>
          </a:p>
          <a:p>
            <a:pPr lvl="1"/>
            <a:r>
              <a:rPr lang="en-GB" dirty="0"/>
              <a:t>User stories</a:t>
            </a:r>
          </a:p>
          <a:p>
            <a:pPr lvl="1"/>
            <a:r>
              <a:rPr lang="en-GB" dirty="0"/>
              <a:t>Product backlog</a:t>
            </a:r>
          </a:p>
          <a:p>
            <a:pPr lvl="1"/>
            <a:r>
              <a:rPr lang="en-GB" dirty="0"/>
              <a:t>Burndown &amp; other analytics</a:t>
            </a:r>
          </a:p>
          <a:p>
            <a:pPr lvl="1"/>
            <a:r>
              <a:rPr lang="en-GB" dirty="0"/>
              <a:t>Track progress </a:t>
            </a:r>
          </a:p>
          <a:p>
            <a:r>
              <a:rPr lang="en-GB" dirty="0">
                <a:sym typeface="Wingdings" panose="05000000000000000000" pitchFamily="2" charset="2"/>
              </a:rPr>
              <a:t>GitHub – Source control</a:t>
            </a:r>
          </a:p>
          <a:p>
            <a:r>
              <a:rPr lang="en-GB" dirty="0">
                <a:sym typeface="Wingdings" panose="05000000000000000000" pitchFamily="2" charset="2"/>
              </a:rPr>
              <a:t>Tettra – Team Wiki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Any notes or documentation about the project are stored here.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This includes: the logbook, technical notes and designs</a:t>
            </a:r>
          </a:p>
          <a:p>
            <a:pPr marL="514350" indent="-514350">
              <a:buFont typeface="+mj-lt"/>
              <a:buAutoNum type="arabicPeriod"/>
            </a:pP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84D8F4-5F5D-4AA4-A580-21361428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6460" y="1775623"/>
            <a:ext cx="2857500" cy="1609725"/>
          </a:xfrm>
          <a:prstGeom prst="rect">
            <a:avLst/>
          </a:prstGeom>
        </p:spPr>
      </p:pic>
      <p:pic>
        <p:nvPicPr>
          <p:cNvPr id="3080" name="Picture 8" descr="Image result for tettra logo">
            <a:extLst>
              <a:ext uri="{FF2B5EF4-FFF2-40B4-BE49-F238E27FC236}">
                <a16:creationId xmlns:a16="http://schemas.microsoft.com/office/drawing/2014/main" id="{EE2915AC-855D-4198-8FDA-61B79903A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800" y="3957404"/>
            <a:ext cx="1347152" cy="134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BFE9E935-E133-4FE2-B391-DE6C2A2C46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610" y="3686017"/>
            <a:ext cx="175260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325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6864635" cy="4351338"/>
          </a:xfrm>
        </p:spPr>
        <p:txBody>
          <a:bodyPr>
            <a:normAutofit/>
          </a:bodyPr>
          <a:lstStyle/>
          <a:p>
            <a:r>
              <a:rPr lang="en-GB" dirty="0"/>
              <a:t>Angular application </a:t>
            </a:r>
          </a:p>
          <a:p>
            <a:pPr lvl="1"/>
            <a:r>
              <a:rPr lang="en-GB" dirty="0"/>
              <a:t>Services – retrieve and send data using the APIs </a:t>
            </a:r>
          </a:p>
          <a:p>
            <a:pPr lvl="1"/>
            <a:r>
              <a:rPr lang="en-GB" dirty="0"/>
              <a:t>Components e.g. search bar, table, map </a:t>
            </a:r>
          </a:p>
          <a:p>
            <a:pPr lvl="2"/>
            <a:r>
              <a:rPr lang="en-GB" dirty="0"/>
              <a:t>Some components may use some of the data provided by the services </a:t>
            </a:r>
          </a:p>
          <a:p>
            <a:r>
              <a:rPr lang="en-GB" dirty="0"/>
              <a:t>Libraries</a:t>
            </a:r>
          </a:p>
          <a:p>
            <a:pPr lvl="1"/>
            <a:r>
              <a:rPr lang="en-GB" dirty="0"/>
              <a:t>Material design &amp; MDB bootstrap</a:t>
            </a:r>
          </a:p>
          <a:p>
            <a:r>
              <a:rPr lang="en-GB" dirty="0"/>
              <a:t>Google API </a:t>
            </a:r>
          </a:p>
          <a:p>
            <a:pPr lvl="1"/>
            <a:r>
              <a:rPr lang="en-GB" dirty="0"/>
              <a:t>this is used for the map, autocomplete locations and hospital reviews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1028" name="Picture 4" descr="Image result for mdbootstrap logo">
            <a:extLst>
              <a:ext uri="{FF2B5EF4-FFF2-40B4-BE49-F238E27FC236}">
                <a16:creationId xmlns:a16="http://schemas.microsoft.com/office/drawing/2014/main" id="{9E16AE3B-D935-40FA-8059-7C7FD6F4E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675" y="3639698"/>
            <a:ext cx="2223577" cy="1110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google api logo">
            <a:extLst>
              <a:ext uri="{FF2B5EF4-FFF2-40B4-BE49-F238E27FC236}">
                <a16:creationId xmlns:a16="http://schemas.microsoft.com/office/drawing/2014/main" id="{578F3317-B9D5-4D8F-A932-FC4DFAD57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999" y="4719335"/>
            <a:ext cx="3267869" cy="8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724B841-93F8-479D-9D2F-EC5A4BAED4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84" r="6684"/>
          <a:stretch/>
        </p:blipFill>
        <p:spPr>
          <a:xfrm>
            <a:off x="9980980" y="3480106"/>
            <a:ext cx="1354212" cy="1231348"/>
          </a:xfrm>
          <a:prstGeom prst="rect">
            <a:avLst/>
          </a:prstGeom>
        </p:spPr>
      </p:pic>
      <p:pic>
        <p:nvPicPr>
          <p:cNvPr id="1026" name="Picture 2" descr="Image result for angular logo">
            <a:extLst>
              <a:ext uri="{FF2B5EF4-FFF2-40B4-BE49-F238E27FC236}">
                <a16:creationId xmlns:a16="http://schemas.microsoft.com/office/drawing/2014/main" id="{705DF309-F0C6-48A3-8E59-25DD8403F1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4454" y="1496552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891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/>
          <a:lstStyle/>
          <a:p>
            <a:r>
              <a:rPr lang="en-GB" dirty="0"/>
              <a:t>Node.js server using express framework</a:t>
            </a:r>
          </a:p>
          <a:p>
            <a:pPr lvl="1"/>
            <a:r>
              <a:rPr lang="en-GB" dirty="0"/>
              <a:t>Dynamic queries </a:t>
            </a:r>
          </a:p>
          <a:p>
            <a:pPr lvl="1"/>
            <a:r>
              <a:rPr lang="en-GB" dirty="0"/>
              <a:t>Exposes endpoints </a:t>
            </a:r>
          </a:p>
          <a:p>
            <a:pPr lvl="1"/>
            <a:r>
              <a:rPr lang="en-GB" dirty="0"/>
              <a:t>Acts as RESTful API </a:t>
            </a:r>
          </a:p>
          <a:p>
            <a:r>
              <a:rPr lang="en-GB" dirty="0"/>
              <a:t>MySQL database</a:t>
            </a:r>
          </a:p>
          <a:p>
            <a:pPr lvl="1"/>
            <a:r>
              <a:rPr lang="en-GB" dirty="0"/>
              <a:t>Data split into different tables </a:t>
            </a:r>
          </a:p>
          <a:p>
            <a:pPr lvl="2"/>
            <a:r>
              <a:rPr lang="en-GB" dirty="0"/>
              <a:t>One for each year</a:t>
            </a:r>
          </a:p>
          <a:p>
            <a:pPr lvl="2"/>
            <a:r>
              <a:rPr lang="en-GB" dirty="0"/>
              <a:t>Providers </a:t>
            </a:r>
          </a:p>
          <a:p>
            <a:pPr lvl="2"/>
            <a:r>
              <a:rPr lang="en-GB" dirty="0"/>
              <a:t>Procedures</a:t>
            </a:r>
          </a:p>
          <a:p>
            <a:pPr lvl="1"/>
            <a:r>
              <a:rPr lang="en-GB" dirty="0"/>
              <a:t>Data Normalised </a:t>
            </a:r>
          </a:p>
          <a:p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4108" name="Picture 12" descr="Image result for my sql logo">
            <a:extLst>
              <a:ext uri="{FF2B5EF4-FFF2-40B4-BE49-F238E27FC236}">
                <a16:creationId xmlns:a16="http://schemas.microsoft.com/office/drawing/2014/main" id="{210DCF39-ED9D-4677-AA18-A52B4E3B6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060" y="1509583"/>
            <a:ext cx="2899011" cy="1495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Image result for express js logo">
            <a:extLst>
              <a:ext uri="{FF2B5EF4-FFF2-40B4-BE49-F238E27FC236}">
                <a16:creationId xmlns:a16="http://schemas.microsoft.com/office/drawing/2014/main" id="{B7871F69-BF4D-43F1-B909-69AEFBEDB7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74"/>
          <a:stretch/>
        </p:blipFill>
        <p:spPr bwMode="auto">
          <a:xfrm>
            <a:off x="8215618" y="4767586"/>
            <a:ext cx="3181357" cy="89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Image result for node js">
            <a:extLst>
              <a:ext uri="{FF2B5EF4-FFF2-40B4-BE49-F238E27FC236}">
                <a16:creationId xmlns:a16="http://schemas.microsoft.com/office/drawing/2014/main" id="{834EAB61-BF5C-46C3-9A7E-B3CF98A93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888" y="2974640"/>
            <a:ext cx="3181357" cy="1590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52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Testing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51DBBB-3909-4CE3-A62B-234BB3A0F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040" y="1577024"/>
            <a:ext cx="10439400" cy="4351338"/>
          </a:xfrm>
        </p:spPr>
        <p:txBody>
          <a:bodyPr/>
          <a:lstStyle/>
          <a:p>
            <a:r>
              <a:rPr lang="en-GB" dirty="0"/>
              <a:t>Unit testing – mocha </a:t>
            </a:r>
          </a:p>
          <a:p>
            <a:r>
              <a:rPr lang="en-GB" dirty="0"/>
              <a:t>Test specification </a:t>
            </a:r>
          </a:p>
          <a:p>
            <a:r>
              <a:rPr lang="en-GB" dirty="0"/>
              <a:t>Lighthouse</a:t>
            </a:r>
          </a:p>
          <a:p>
            <a:endParaRPr lang="en-GB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2052" name="Picture 4" descr="Image result for mocha unit test logo">
            <a:extLst>
              <a:ext uri="{FF2B5EF4-FFF2-40B4-BE49-F238E27FC236}">
                <a16:creationId xmlns:a16="http://schemas.microsoft.com/office/drawing/2014/main" id="{50089980-8DC5-412B-BCB2-B3D2900A9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47437"/>
            <a:ext cx="1896109" cy="1896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D5497D-B893-4909-AA6C-28896DAE76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8869" y="3849368"/>
            <a:ext cx="4008716" cy="1492246"/>
          </a:xfrm>
          <a:prstGeom prst="rect">
            <a:avLst/>
          </a:prstGeom>
        </p:spPr>
      </p:pic>
      <p:pic>
        <p:nvPicPr>
          <p:cNvPr id="2054" name="Picture 6" descr="Image result for lighthouse chrome">
            <a:extLst>
              <a:ext uri="{FF2B5EF4-FFF2-40B4-BE49-F238E27FC236}">
                <a16:creationId xmlns:a16="http://schemas.microsoft.com/office/drawing/2014/main" id="{BB07E075-C211-4042-B42B-62C10DF1F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662" y="3447025"/>
            <a:ext cx="3366470" cy="1896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511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49B8D5-550B-46E6-B640-D6C59E92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10"/>
            <a:ext cx="10515600" cy="730244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Segoe UI" panose="020B0502040204020203" pitchFamily="34" charset="0"/>
                <a:cs typeface="Segoe UI" panose="020B0502040204020203" pitchFamily="34" charset="0"/>
              </a:rPr>
              <a:t>System Architecture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6E5EC4D-C919-4746-8B7D-E648740E81A2}"/>
              </a:ext>
            </a:extLst>
          </p:cNvPr>
          <p:cNvCxnSpPr>
            <a:cxnSpLocks/>
          </p:cNvCxnSpPr>
          <p:nvPr/>
        </p:nvCxnSpPr>
        <p:spPr>
          <a:xfrm>
            <a:off x="838200" y="1314454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0629AC-7FDC-4E76-99D1-AD1E48AA6A1B}"/>
              </a:ext>
            </a:extLst>
          </p:cNvPr>
          <p:cNvCxnSpPr>
            <a:cxnSpLocks/>
          </p:cNvCxnSpPr>
          <p:nvPr/>
        </p:nvCxnSpPr>
        <p:spPr>
          <a:xfrm>
            <a:off x="751840" y="5928362"/>
            <a:ext cx="1051560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4B9E7C1-8CB9-486F-9699-8A65E39F4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40" y="6130629"/>
            <a:ext cx="1590674" cy="28632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30195-D2F2-4FBC-B17C-F0B1AB9D9063}"/>
              </a:ext>
            </a:extLst>
          </p:cNvPr>
          <p:cNvSpPr txBox="1">
            <a:spLocks/>
          </p:cNvSpPr>
          <p:nvPr/>
        </p:nvSpPr>
        <p:spPr>
          <a:xfrm>
            <a:off x="10380152" y="6146779"/>
            <a:ext cx="887288" cy="300443"/>
          </a:xfrm>
          <a:prstGeom prst="rect">
            <a:avLst/>
          </a:prstGeom>
        </p:spPr>
        <p:txBody>
          <a:bodyPr vert="horz" wrap="none" lIns="0" tIns="0" rIns="72000" bIns="0" rtlCol="0" anchor="ctr"/>
          <a:lstStyle>
            <a:defPPr>
              <a:defRPr lang="en-US"/>
            </a:defPPr>
            <a:lvl1pPr marL="0" algn="r" defTabSz="914377" rtl="0" eaLnBrk="1" latinLnBrk="0" hangingPunct="1">
              <a:defRPr kumimoji="1" lang="en-US" altLang="ja-JP" sz="11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prstClr val="white">
                    <a:lumMod val="50000"/>
                  </a:prstClr>
                </a:solidFill>
                <a:latin typeface="Segoe UI"/>
                <a:ea typeface="Meiryo UI"/>
              </a:rPr>
              <a:t>01 Oct. 2019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0AB7C2-60C7-4F0E-945A-CC1418D89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60" y="1377954"/>
            <a:ext cx="11137900" cy="478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492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542</Words>
  <Application>Microsoft Office PowerPoint</Application>
  <PresentationFormat>Widescreen</PresentationFormat>
  <Paragraphs>100</Paragraphs>
  <Slides>13</Slides>
  <Notes>5</Notes>
  <HiddenSlides>1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Segoe UI</vt:lpstr>
      <vt:lpstr>Office Theme</vt:lpstr>
      <vt:lpstr>Please Read</vt:lpstr>
      <vt:lpstr>Industrial Team Project </vt:lpstr>
      <vt:lpstr>Understanding the Problem</vt:lpstr>
      <vt:lpstr>Our Approach</vt:lpstr>
      <vt:lpstr>Tools</vt:lpstr>
      <vt:lpstr>Frontend</vt:lpstr>
      <vt:lpstr>Backend</vt:lpstr>
      <vt:lpstr>Testing </vt:lpstr>
      <vt:lpstr>System Architecture</vt:lpstr>
      <vt:lpstr>PowerPoint Presentation</vt:lpstr>
      <vt:lpstr>User Evaluation  </vt:lpstr>
      <vt:lpstr>Future work &amp; next steps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Small</dc:creator>
  <cp:lastModifiedBy>Oliver Simpson</cp:lastModifiedBy>
  <cp:revision>23</cp:revision>
  <dcterms:created xsi:type="dcterms:W3CDTF">2019-10-01T21:04:36Z</dcterms:created>
  <dcterms:modified xsi:type="dcterms:W3CDTF">2019-10-02T10:29:28Z</dcterms:modified>
</cp:coreProperties>
</file>

<file path=docProps/thumbnail.jpeg>
</file>